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57" r:id="rId4"/>
    <p:sldId id="258" r:id="rId5"/>
    <p:sldId id="259" r:id="rId6"/>
    <p:sldId id="262" r:id="rId7"/>
    <p:sldId id="263" r:id="rId8"/>
    <p:sldId id="265" r:id="rId9"/>
    <p:sldId id="260" r:id="rId10"/>
    <p:sldId id="267" r:id="rId11"/>
    <p:sldId id="264" r:id="rId12"/>
    <p:sldId id="26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F6063-65BF-4E3D-A3B6-26EC409F182A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1ABCF-3196-4BEE-803F-3F67192D4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0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1ABCF-3196-4BEE-803F-3F67192D45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10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1ABCF-3196-4BEE-803F-3F67192D45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92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1ABCF-3196-4BEE-803F-3F67192D45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87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1ABCF-3196-4BEE-803F-3F67192D45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0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1ABCF-3196-4BEE-803F-3F67192D45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90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1ABCF-3196-4BEE-803F-3F67192D45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1ABCF-3196-4BEE-803F-3F67192D45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875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A883-A80D-4AE5-B370-89907501F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845EDE-3B10-4CAE-BDE9-FCC5DE9EC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AB314-7193-4286-8ACF-15BBFE5D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7A449-5B39-4892-9EDA-D22B3D12BC0E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C3933-9BCB-4001-86A2-733861CD5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3B430-047D-4E8B-B711-A81391F2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B6697-80FC-4EC9-9506-B2BDAAFBD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85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285B1-A00B-4C83-8A17-2B925681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30FA01-844A-4691-9D63-85EA64464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0DD74-F310-4430-9B80-1DA9B7D32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7A449-5B39-4892-9EDA-D22B3D12BC0E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8A4E6-9958-4D43-834C-F429C2DC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A1D62-5B2B-4049-9A62-F305415F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B6697-80FC-4EC9-9506-B2BDAAFBD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83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FA64E1-7602-465D-8DF9-32BAEF27B1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3B577-6926-4C08-B42C-18C511B63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FF7B8-78B9-4D52-A0B5-BCB57C3F1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7A449-5B39-4892-9EDA-D22B3D12BC0E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FCF81-4C05-489B-A99E-C2335799D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14A06-FBBB-4B02-AB2A-0F84FFA0E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B6697-80FC-4EC9-9506-B2BDAAFBD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99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E990A-1017-44DD-8AD5-23CE717E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88FE6-4BB1-484C-9AED-54C66AC90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1B0A7-F732-430E-B5B1-F89ECF845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7A449-5B39-4892-9EDA-D22B3D12BC0E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0CAC-513C-46B3-AA38-A86DAE0D2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29862-2544-4317-B51B-568811C8D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B6697-80FC-4EC9-9506-B2BDAAFBD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5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C4C0-C3D5-4047-8FC4-5C92EB3CA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3CD8B-0B02-4906-A1B0-232F72CE4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40A53-343A-4AC2-9414-E7B742B8D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7A449-5B39-4892-9EDA-D22B3D12BC0E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DAD99-7C48-4B1A-BEF2-E95245602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551A8-9BF8-4E1A-BDB7-1549547F8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B6697-80FC-4EC9-9506-B2BDAAFBD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71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8FEEF-B16C-4435-BB38-6FAC0D35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6433B-507F-4BE8-BC39-F838D991AE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1809B-6D08-4EF5-AFC3-4161BCE96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0B6A82-B92F-4AD6-BC95-FA16D2AD7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7A449-5B39-4892-9EDA-D22B3D12BC0E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15C68-6FD5-4E02-9D9A-E1931DC4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FB875-5CAF-40F9-8012-59B4857E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B6697-80FC-4EC9-9506-B2BDAAFBD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15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6830-73A9-4018-A84F-77BA770C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885AA-6D1C-4D33-BC69-79ACF140B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E097F5-0A07-481F-819A-9201117C5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722444-BE0C-48B8-B001-E5F8549C3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9A56E-39BB-4EEF-BD55-B0B9EDBAA0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F7E677-6FAC-4FE1-8455-A133739A7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7A449-5B39-4892-9EDA-D22B3D12BC0E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0887C1-4DE4-4C0E-B2E6-B07AAED47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64EC0-01E9-4CDD-A2EC-DF5BB2431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B6697-80FC-4EC9-9506-B2BDAAFBD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30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00230-3310-4FC2-A041-902317B5D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82D79-3F4E-4E78-B3FE-B8FEC7AA6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7A449-5B39-4892-9EDA-D22B3D12BC0E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97D9F-1CC1-43EC-B2F3-C21C01378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8A4D3-4DC0-4758-A189-4F50635E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B6697-80FC-4EC9-9506-B2BDAAFBD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3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0BDB2C-A297-4944-9794-A65DA5830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7A449-5B39-4892-9EDA-D22B3D12BC0E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D65997-9EE3-4E00-A919-2E43FB98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0991C-B9DB-45B4-B8BD-108BED308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B6697-80FC-4EC9-9506-B2BDAAFBD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85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559B-7070-421D-84D0-DCA67F4D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E038B-53A4-480D-ABDA-FACA0F141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F1A940-7E02-4B59-9E06-1BC810A33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B8F12-610D-4D3B-987B-6BB4D599A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7A449-5B39-4892-9EDA-D22B3D12BC0E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56C40-86C9-4DBA-BCE7-0056BF8D4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4C06D-2F30-4BC6-BF7B-5A8BE384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B6697-80FC-4EC9-9506-B2BDAAFBD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5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18BA-CA3D-451B-A6A1-1A8D6CB37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59879C-5CDB-407A-830A-C7DAA1F53A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A408B-CEBE-441B-9EDC-8131E1F19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35B22-040B-4D2E-8F88-50DC471B8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7A449-5B39-4892-9EDA-D22B3D12BC0E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75144-DF0F-4535-8B51-004385B66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03202-3E47-4175-9D4C-E28112CCE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B6697-80FC-4EC9-9506-B2BDAAFBD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9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22F377-7E80-4B8D-A48A-3AEC2C07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F1730-AE39-4DC0-B136-99E14D887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B8A81-0E08-4384-B07E-D046808440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7A449-5B39-4892-9EDA-D22B3D12BC0E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E82BF-673B-4F53-B258-6D52A91AFA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92823-6685-45BE-A4FB-7E16DA7DF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B6697-80FC-4EC9-9506-B2BDAAFBD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EE3D03-8C26-445B-9034-DE745691B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dirty="0">
                <a:solidFill>
                  <a:srgbClr val="080808"/>
                </a:solidFill>
              </a:rPr>
              <a:t>Harsh Jain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69E65C-E6BB-45CB-9485-DE2F08CFD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b="0" i="0" dirty="0">
                <a:solidFill>
                  <a:srgbClr val="080808"/>
                </a:solidFill>
                <a:effectLst/>
                <a:latin typeface="inherit"/>
              </a:rPr>
              <a:t>Fraud Detection from Medicare Claims Data</a:t>
            </a:r>
            <a:endParaRPr lang="en-US" sz="3600" dirty="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00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20466-7EC4-4478-AF7A-7BC11994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Decision Tree Results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6B59A8A-709B-44A8-B901-EB70238BD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91"/>
          <a:stretch/>
        </p:blipFill>
        <p:spPr>
          <a:xfrm>
            <a:off x="652940" y="2894734"/>
            <a:ext cx="3488133" cy="3106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3F3CF6-A39E-42BA-BBF4-8DFBFCEB92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180"/>
          <a:stretch/>
        </p:blipFill>
        <p:spPr>
          <a:xfrm>
            <a:off x="4306643" y="2872300"/>
            <a:ext cx="1057774" cy="3106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D73015-33D7-44E9-B243-1689C5159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095" y="3344918"/>
            <a:ext cx="5943905" cy="190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81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20466-7EC4-4478-AF7A-7BC11994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Decision Tree Summary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E054F02-DDC2-46E8-8928-398AA0440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73" y="2393785"/>
            <a:ext cx="861383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72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DEB7-97F7-4124-9EA5-9B76A133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Decision Tree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5C7938-18E6-4F4A-BCBB-18A5394E0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7897" y="1542373"/>
            <a:ext cx="7856206" cy="4110991"/>
          </a:xfrm>
        </p:spPr>
      </p:pic>
    </p:spTree>
    <p:extLst>
      <p:ext uri="{BB962C8B-B14F-4D97-AF65-F5344CB8AC3E}">
        <p14:creationId xmlns:p14="http://schemas.microsoft.com/office/powerpoint/2010/main" val="3452020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752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E65C-E6BB-45CB-9485-DE2F08CFD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8897" y="922666"/>
            <a:ext cx="9144000" cy="874603"/>
          </a:xfrm>
        </p:spPr>
        <p:txBody>
          <a:bodyPr>
            <a:normAutofit/>
          </a:bodyPr>
          <a:lstStyle/>
          <a:p>
            <a:r>
              <a:rPr lang="en-US" sz="4400" dirty="0"/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EE3D03-8C26-445B-9034-DE745691B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04698"/>
            <a:ext cx="9144000" cy="295603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Background: The US government provides Medicare and Medicaid services to the elderly and other eligible Americans, and some fraudulent providers have taken advantage of the funds.</a:t>
            </a:r>
          </a:p>
          <a:p>
            <a:r>
              <a:rPr lang="en-US" sz="3200" dirty="0"/>
              <a:t> </a:t>
            </a:r>
            <a:endParaRPr lang="en-US" sz="4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Finding features that help in distinguishing between fraudulent and non-fraudulent activities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Creating and comparing classifiers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Target Variable: </a:t>
            </a:r>
            <a:r>
              <a:rPr lang="en-US" dirty="0" err="1"/>
              <a:t>Fraud_Label</a:t>
            </a:r>
            <a:r>
              <a:rPr lang="en-US" dirty="0"/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Dataset: CMS dataset (years 2012 – 2015)</a:t>
            </a:r>
          </a:p>
        </p:txBody>
      </p:sp>
    </p:spTree>
    <p:extLst>
      <p:ext uri="{BB962C8B-B14F-4D97-AF65-F5344CB8AC3E}">
        <p14:creationId xmlns:p14="http://schemas.microsoft.com/office/powerpoint/2010/main" val="872516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0466-7EC4-4478-AF7A-7BC11994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T-test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2ACD5-937D-46C1-998A-B2733EB1CA30}"/>
              </a:ext>
            </a:extLst>
          </p:cNvPr>
          <p:cNvPicPr/>
          <p:nvPr/>
        </p:nvPicPr>
        <p:blipFill rotWithShape="1">
          <a:blip r:embed="rId3"/>
          <a:srcRect l="2568" t="36567" r="61635" b="42848"/>
          <a:stretch/>
        </p:blipFill>
        <p:spPr>
          <a:xfrm>
            <a:off x="1219198" y="2140355"/>
            <a:ext cx="4635065" cy="1460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47C9BD-EDBA-4903-B675-D3098E994526}"/>
              </a:ext>
            </a:extLst>
          </p:cNvPr>
          <p:cNvPicPr/>
          <p:nvPr/>
        </p:nvPicPr>
        <p:blipFill rotWithShape="1">
          <a:blip r:embed="rId4"/>
          <a:srcRect l="2788" t="36235" r="67292" b="37376"/>
          <a:stretch/>
        </p:blipFill>
        <p:spPr>
          <a:xfrm>
            <a:off x="1219199" y="3935845"/>
            <a:ext cx="4635064" cy="1621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A12DFC-6D08-4244-BDC8-CEC7FD6CCF5A}"/>
              </a:ext>
            </a:extLst>
          </p:cNvPr>
          <p:cNvPicPr/>
          <p:nvPr/>
        </p:nvPicPr>
        <p:blipFill rotWithShape="1">
          <a:blip r:embed="rId5"/>
          <a:srcRect l="2586" t="36764" r="66976" b="36875"/>
          <a:stretch/>
        </p:blipFill>
        <p:spPr>
          <a:xfrm>
            <a:off x="6337738" y="2140355"/>
            <a:ext cx="4466895" cy="146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010722-E00B-48FA-8898-96FF5821E3FF}"/>
              </a:ext>
            </a:extLst>
          </p:cNvPr>
          <p:cNvPicPr/>
          <p:nvPr/>
        </p:nvPicPr>
        <p:blipFill rotWithShape="1">
          <a:blip r:embed="rId6"/>
          <a:srcRect l="2751" t="36869" r="66976" b="34782"/>
          <a:stretch/>
        </p:blipFill>
        <p:spPr>
          <a:xfrm>
            <a:off x="6337738" y="3935846"/>
            <a:ext cx="4466895" cy="162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35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0466-7EC4-4478-AF7A-7BC11994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3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T-test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F0D5A9-7E84-4949-95FF-0AB6B1E8387F}"/>
              </a:ext>
            </a:extLst>
          </p:cNvPr>
          <p:cNvPicPr/>
          <p:nvPr/>
        </p:nvPicPr>
        <p:blipFill rotWithShape="1">
          <a:blip r:embed="rId2"/>
          <a:srcRect l="2532" t="37054" r="66515" b="35595"/>
          <a:stretch/>
        </p:blipFill>
        <p:spPr>
          <a:xfrm>
            <a:off x="1132113" y="1945798"/>
            <a:ext cx="4582892" cy="1659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339061-A8FE-44DF-8EC2-10E58D69E4AE}"/>
              </a:ext>
            </a:extLst>
          </p:cNvPr>
          <p:cNvPicPr/>
          <p:nvPr/>
        </p:nvPicPr>
        <p:blipFill rotWithShape="1">
          <a:blip r:embed="rId3"/>
          <a:srcRect l="2747" t="36976" r="66484" b="35673"/>
          <a:stretch/>
        </p:blipFill>
        <p:spPr>
          <a:xfrm>
            <a:off x="6346362" y="1945798"/>
            <a:ext cx="4582894" cy="1659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DB58B9-B42F-433E-960F-90A65536A646}"/>
              </a:ext>
            </a:extLst>
          </p:cNvPr>
          <p:cNvPicPr/>
          <p:nvPr/>
        </p:nvPicPr>
        <p:blipFill rotWithShape="1">
          <a:blip r:embed="rId4"/>
          <a:srcRect l="2564" t="37302" r="61538" b="40883"/>
          <a:stretch/>
        </p:blipFill>
        <p:spPr>
          <a:xfrm>
            <a:off x="6346362" y="3849649"/>
            <a:ext cx="4582891" cy="1663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463B50-266C-4107-A6ED-69FBB01B766F}"/>
              </a:ext>
            </a:extLst>
          </p:cNvPr>
          <p:cNvPicPr/>
          <p:nvPr/>
        </p:nvPicPr>
        <p:blipFill rotWithShape="1">
          <a:blip r:embed="rId5"/>
          <a:srcRect l="2564" t="37302" r="61172" b="43813"/>
          <a:stretch/>
        </p:blipFill>
        <p:spPr>
          <a:xfrm>
            <a:off x="1132113" y="3849649"/>
            <a:ext cx="4582892" cy="166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58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0466-7EC4-4478-AF7A-7BC11994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T-test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96EF1-73F7-43E4-9276-57BB684E96A4}"/>
              </a:ext>
            </a:extLst>
          </p:cNvPr>
          <p:cNvPicPr/>
          <p:nvPr/>
        </p:nvPicPr>
        <p:blipFill rotWithShape="1">
          <a:blip r:embed="rId2"/>
          <a:srcRect l="2961" t="36718" r="61671" b="44105"/>
          <a:stretch/>
        </p:blipFill>
        <p:spPr>
          <a:xfrm>
            <a:off x="838200" y="1979832"/>
            <a:ext cx="4826876" cy="16698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0E39D0-4213-46A3-8469-E9D3C519CEE3}"/>
              </a:ext>
            </a:extLst>
          </p:cNvPr>
          <p:cNvPicPr/>
          <p:nvPr/>
        </p:nvPicPr>
        <p:blipFill rotWithShape="1">
          <a:blip r:embed="rId3"/>
          <a:srcRect l="3139" t="37032" r="61494" b="43792"/>
          <a:stretch/>
        </p:blipFill>
        <p:spPr>
          <a:xfrm>
            <a:off x="6400799" y="1979831"/>
            <a:ext cx="4953001" cy="1669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55685C-424E-439E-B29A-B1E5B2D5DF32}"/>
              </a:ext>
            </a:extLst>
          </p:cNvPr>
          <p:cNvSpPr txBox="1"/>
          <p:nvPr/>
        </p:nvSpPr>
        <p:spPr>
          <a:xfrm>
            <a:off x="838200" y="4372303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T-test, we will exclude </a:t>
            </a:r>
            <a:r>
              <a:rPr lang="en-US" dirty="0" err="1"/>
              <a:t>Avg_Final_Amount_received</a:t>
            </a:r>
            <a:r>
              <a:rPr lang="en-US" dirty="0"/>
              <a:t> and </a:t>
            </a:r>
            <a:r>
              <a:rPr lang="en-US" dirty="0" err="1"/>
              <a:t>Avg_Access_Amount_Claimed</a:t>
            </a:r>
            <a:r>
              <a:rPr lang="en-US" dirty="0"/>
              <a:t> from our model while keeping the rest of the variables in the model.</a:t>
            </a:r>
          </a:p>
        </p:txBody>
      </p:sp>
    </p:spTree>
    <p:extLst>
      <p:ext uri="{BB962C8B-B14F-4D97-AF65-F5344CB8AC3E}">
        <p14:creationId xmlns:p14="http://schemas.microsoft.com/office/powerpoint/2010/main" val="1476840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0466-7EC4-4478-AF7A-7BC11994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Logistic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681866-6B94-46B4-A834-314274CAB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5" t="26053" r="21207" b="12491"/>
          <a:stretch/>
        </p:blipFill>
        <p:spPr>
          <a:xfrm>
            <a:off x="1466193" y="1807779"/>
            <a:ext cx="9259614" cy="421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30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20466-7EC4-4478-AF7A-7BC11994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Logistic Regression Results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40A73BA-F562-4095-BE25-F6D99D252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1" r="39018" b="21099"/>
          <a:stretch/>
        </p:blipFill>
        <p:spPr>
          <a:xfrm>
            <a:off x="1051197" y="2701160"/>
            <a:ext cx="4035805" cy="330156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6">
            <a:extLst>
              <a:ext uri="{FF2B5EF4-FFF2-40B4-BE49-F238E27FC236}">
                <a16:creationId xmlns:a16="http://schemas.microsoft.com/office/drawing/2014/main" id="{2261961D-6C4A-43DD-9A9D-A8DCD4402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1" t="83450"/>
          <a:stretch/>
        </p:blipFill>
        <p:spPr>
          <a:xfrm>
            <a:off x="6526928" y="3239814"/>
            <a:ext cx="5012132" cy="184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63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0466-7EC4-4478-AF7A-7BC11994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114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ROC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46E44-7CAA-4B3E-913B-F94DCE26F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10"/>
          <a:stretch/>
        </p:blipFill>
        <p:spPr>
          <a:xfrm>
            <a:off x="3413305" y="1986453"/>
            <a:ext cx="5365387" cy="362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60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0466-7EC4-4478-AF7A-7BC11994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Decision 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71509-8305-407F-9426-E9544A82A0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8" t="24653" r="21120" b="12644"/>
          <a:stretch/>
        </p:blipFill>
        <p:spPr>
          <a:xfrm>
            <a:off x="1429406" y="1690688"/>
            <a:ext cx="9333188" cy="430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07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134</Words>
  <Application>Microsoft Office PowerPoint</Application>
  <PresentationFormat>Widescreen</PresentationFormat>
  <Paragraphs>27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inherit</vt:lpstr>
      <vt:lpstr>Office Theme</vt:lpstr>
      <vt:lpstr>Fraud Detection from Medicare Claims Data</vt:lpstr>
      <vt:lpstr>Objective</vt:lpstr>
      <vt:lpstr>T-test</vt:lpstr>
      <vt:lpstr>T-test</vt:lpstr>
      <vt:lpstr>T-test</vt:lpstr>
      <vt:lpstr>Logistic Regression</vt:lpstr>
      <vt:lpstr>Logistic Regression Results</vt:lpstr>
      <vt:lpstr>ROC Plot</vt:lpstr>
      <vt:lpstr>Decision Tree</vt:lpstr>
      <vt:lpstr>Decision Tree Results</vt:lpstr>
      <vt:lpstr>Decision Tree Summary</vt:lpstr>
      <vt:lpstr>Decision Tree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Jain, Harsh</dc:creator>
  <cp:lastModifiedBy>Jain, Harsh</cp:lastModifiedBy>
  <cp:revision>15</cp:revision>
  <dcterms:created xsi:type="dcterms:W3CDTF">2022-03-29T15:58:38Z</dcterms:created>
  <dcterms:modified xsi:type="dcterms:W3CDTF">2022-03-29T19:27:29Z</dcterms:modified>
</cp:coreProperties>
</file>